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71" r:id="rId12"/>
    <p:sldId id="274" r:id="rId13"/>
    <p:sldId id="275" r:id="rId14"/>
    <p:sldId id="270" r:id="rId15"/>
    <p:sldId id="273" r:id="rId16"/>
    <p:sldId id="276" r:id="rId17"/>
    <p:sldId id="277" r:id="rId18"/>
    <p:sldId id="27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66"/>
    <a:srgbClr val="FFFF66"/>
    <a:srgbClr val="FFF4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31" autoAdjust="0"/>
    <p:restoredTop sz="94660"/>
  </p:normalViewPr>
  <p:slideViewPr>
    <p:cSldViewPr>
      <p:cViewPr varScale="1">
        <p:scale>
          <a:sx n="70" d="100"/>
          <a:sy n="70" d="100"/>
        </p:scale>
        <p:origin x="141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74F4-89A9-41B5-B58B-F9CA8F6D982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DEBB-4244-493A-B0AC-310391B473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001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74F4-89A9-41B5-B58B-F9CA8F6D982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DEBB-4244-493A-B0AC-310391B473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420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74F4-89A9-41B5-B58B-F9CA8F6D982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DEBB-4244-493A-B0AC-310391B473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474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74F4-89A9-41B5-B58B-F9CA8F6D982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DEBB-4244-493A-B0AC-310391B473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712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74F4-89A9-41B5-B58B-F9CA8F6D982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DEBB-4244-493A-B0AC-310391B473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570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74F4-89A9-41B5-B58B-F9CA8F6D982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DEBB-4244-493A-B0AC-310391B473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077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74F4-89A9-41B5-B58B-F9CA8F6D982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DEBB-4244-493A-B0AC-310391B473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295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74F4-89A9-41B5-B58B-F9CA8F6D982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DEBB-4244-493A-B0AC-310391B473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58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74F4-89A9-41B5-B58B-F9CA8F6D982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DEBB-4244-493A-B0AC-310391B473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892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74F4-89A9-41B5-B58B-F9CA8F6D982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DEBB-4244-493A-B0AC-310391B473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517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74F4-89A9-41B5-B58B-F9CA8F6D982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DEBB-4244-493A-B0AC-310391B473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971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D74F4-89A9-41B5-B58B-F9CA8F6D982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7DEBB-4244-493A-B0AC-310391B473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602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-42863"/>
            <a:ext cx="9255126" cy="694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44111" y="2060848"/>
            <a:ext cx="6334472" cy="4356549"/>
          </a:xfrm>
        </p:spPr>
        <p:txBody>
          <a:bodyPr>
            <a:normAutofit fontScale="90000"/>
          </a:bodyPr>
          <a:lstStyle/>
          <a:p>
            <a:pPr indent="180340" algn="l"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2000" dirty="0" smtClean="0">
                <a:effectLst/>
                <a:latin typeface="Times New Roman"/>
                <a:ea typeface="Times New Roman"/>
              </a:rPr>
            </a:br>
            <a:r>
              <a:rPr lang="ru-RU" sz="2000" dirty="0" smtClean="0">
                <a:effectLst/>
                <a:latin typeface="Times New Roman"/>
                <a:ea typeface="Times New Roman"/>
              </a:rPr>
              <a:t>                            </a:t>
            </a:r>
            <a:br>
              <a:rPr lang="ru-RU" sz="2000" dirty="0" smtClean="0">
                <a:effectLst/>
                <a:latin typeface="Times New Roman"/>
                <a:ea typeface="Times New Roman"/>
              </a:rPr>
            </a:br>
            <a:r>
              <a:rPr lang="ru-RU" sz="2000" dirty="0">
                <a:latin typeface="Times New Roman"/>
                <a:ea typeface="Times New Roman"/>
              </a:rPr>
              <a:t/>
            </a:r>
            <a:br>
              <a:rPr lang="ru-RU" sz="2000" dirty="0">
                <a:latin typeface="Times New Roman"/>
                <a:ea typeface="Times New Roman"/>
              </a:rPr>
            </a:br>
            <a:r>
              <a:rPr lang="ru-RU" sz="2000" dirty="0" smtClean="0">
                <a:latin typeface="Times New Roman"/>
                <a:ea typeface="Times New Roman"/>
              </a:rPr>
              <a:t/>
            </a:r>
            <a:br>
              <a:rPr lang="ru-RU" sz="2000" dirty="0" smtClean="0">
                <a:latin typeface="Times New Roman"/>
                <a:ea typeface="Times New Roman"/>
              </a:rPr>
            </a:br>
            <a:r>
              <a:rPr lang="ru-RU" sz="2000" dirty="0" smtClean="0">
                <a:latin typeface="Times New Roman"/>
                <a:ea typeface="Times New Roman"/>
              </a:rPr>
              <a:t>                                </a:t>
            </a:r>
            <a:r>
              <a:rPr lang="ru-RU" sz="3600" b="1" i="1" dirty="0" smtClean="0">
                <a:effectLst/>
                <a:latin typeface="Times New Roman"/>
                <a:ea typeface="Times New Roman"/>
              </a:rPr>
              <a:t>«Скоро в школу»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2000" dirty="0" smtClean="0">
                <a:effectLst/>
                <a:latin typeface="Times New Roman"/>
                <a:ea typeface="Times New Roman"/>
              </a:rPr>
            </a:br>
            <a:r>
              <a:rPr lang="ru-RU" sz="2200" b="1" i="1" u="none" strike="noStrike" dirty="0" smtClean="0">
                <a:effectLst/>
                <a:latin typeface="Times New Roman"/>
                <a:ea typeface="Times New Roman"/>
              </a:rPr>
              <a:t> 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2000" dirty="0" smtClean="0">
                <a:effectLst/>
                <a:latin typeface="Times New Roman"/>
                <a:ea typeface="Times New Roman"/>
              </a:rPr>
            </a:br>
            <a:r>
              <a:rPr lang="ru-RU" sz="3600" b="1" u="sng" dirty="0" smtClean="0">
                <a:effectLst/>
                <a:latin typeface="Times New Roman"/>
                <a:ea typeface="Times New Roman"/>
              </a:rPr>
              <a:t>Цель проекта:</a:t>
            </a:r>
            <a:r>
              <a:rPr lang="ru-RU" sz="36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3600" dirty="0"/>
              <a:t>формирование представления о школе, воспитание положительного отношения к школе у детей подготовительной </a:t>
            </a:r>
            <a:r>
              <a:rPr lang="ru-RU" sz="3600" dirty="0" smtClean="0"/>
              <a:t>группы</a:t>
            </a:r>
            <a:r>
              <a:rPr lang="ru-RU" sz="3600" dirty="0">
                <a:latin typeface="Times New Roman"/>
              </a:rPr>
              <a:t>.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2000" dirty="0" smtClean="0">
                <a:effectLst/>
                <a:latin typeface="Times New Roman"/>
                <a:ea typeface="Times New Roman"/>
              </a:rPr>
            </a:br>
            <a:r>
              <a:rPr lang="ru-RU" sz="2200" dirty="0" smtClean="0">
                <a:effectLst/>
                <a:latin typeface="Times New Roman"/>
                <a:ea typeface="Times New Roman"/>
              </a:rPr>
              <a:t> 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2000" dirty="0" smtClean="0">
                <a:effectLst/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60648"/>
            <a:ext cx="6400800" cy="1800200"/>
          </a:xfrm>
        </p:spPr>
        <p:txBody>
          <a:bodyPr>
            <a:normAutofit lnSpcReduction="10000"/>
          </a:bodyPr>
          <a:lstStyle/>
          <a:p>
            <a:endParaRPr lang="ru-RU" sz="3600" dirty="0" smtClean="0">
              <a:solidFill>
                <a:prstClr val="black"/>
              </a:solidFill>
              <a:latin typeface="Times New Roman"/>
              <a:ea typeface="Times New Roman"/>
              <a:cs typeface="+mj-cs"/>
            </a:endParaRPr>
          </a:p>
          <a:p>
            <a:r>
              <a:rPr lang="ru-RU" sz="3600" dirty="0" smtClean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В  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нашем детском саду </a:t>
            </a:r>
            <a:br>
              <a:rPr lang="ru-RU" sz="3600" dirty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</a:br>
            <a:r>
              <a:rPr lang="ru-RU" sz="3600" dirty="0" smtClean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реализован проект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00000">
            <a:off x="4930828" y="2908459"/>
            <a:ext cx="4360372" cy="327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295" y="36692"/>
            <a:ext cx="9255126" cy="694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52128"/>
          </a:xfrm>
        </p:spPr>
        <p:txBody>
          <a:bodyPr/>
          <a:lstStyle/>
          <a:p>
            <a:r>
              <a:rPr lang="ru-RU" dirty="0" smtClean="0"/>
              <a:t>Задачи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/>
              <a:t> </a:t>
            </a:r>
            <a:r>
              <a:rPr lang="ru-RU" dirty="0"/>
              <a:t>познакомить детей со школой и профессией учителя;</a:t>
            </a:r>
          </a:p>
          <a:p>
            <a:r>
              <a:rPr lang="ru-RU" dirty="0"/>
              <a:t>создать предметно-развивающую среду для ознакомления воспитанников со школой (дидактические и сюжетно-ролевые игры) ; развивать связную речь детей, обогащать и активизировать словарь;</a:t>
            </a:r>
          </a:p>
          <a:p>
            <a:r>
              <a:rPr lang="ru-RU" dirty="0"/>
              <a:t>способствовать взаимопониманию, дружелюбию, снятия чувства тревоги перед встречей со школой; повысить уровень родительской компетентности в вопросах пред школьной подготовки.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373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-42863"/>
            <a:ext cx="9255126" cy="694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283152" cy="4525963"/>
          </a:xfrm>
        </p:spPr>
        <p:txBody>
          <a:bodyPr>
            <a:normAutofit/>
          </a:bodyPr>
          <a:lstStyle/>
          <a:p>
            <a:pPr indent="180340"/>
            <a:r>
              <a:rPr lang="ru-RU" b="1" u="sng" dirty="0" smtClean="0">
                <a:effectLst/>
                <a:latin typeface="Times New Roman"/>
                <a:ea typeface="Times New Roman"/>
              </a:rPr>
              <a:t>Участники проекта: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b="1" dirty="0"/>
              <a:t>: </a:t>
            </a:r>
            <a:r>
              <a:rPr lang="ru-RU" dirty="0"/>
              <a:t>Педагоги </a:t>
            </a:r>
            <a:r>
              <a:rPr lang="ru-RU" dirty="0" smtClean="0"/>
              <a:t>ДОУ-</a:t>
            </a:r>
            <a:r>
              <a:rPr lang="ru-RU" b="1" dirty="0" smtClean="0"/>
              <a:t> </a:t>
            </a:r>
            <a:r>
              <a:rPr lang="ru-RU" b="1" dirty="0"/>
              <a:t>Мартынова С.М</a:t>
            </a:r>
            <a:r>
              <a:rPr lang="ru-RU" dirty="0"/>
              <a:t>., </a:t>
            </a:r>
            <a:r>
              <a:rPr lang="ru-RU" b="1" dirty="0" smtClean="0"/>
              <a:t>Сафонова И.Р., </a:t>
            </a:r>
            <a:r>
              <a:rPr lang="ru-RU" dirty="0" smtClean="0"/>
              <a:t>дети </a:t>
            </a:r>
            <a:r>
              <a:rPr lang="ru-RU" dirty="0"/>
              <a:t>подготовительной группы, родители</a:t>
            </a:r>
            <a:r>
              <a:rPr lang="ru-RU" dirty="0" smtClean="0"/>
              <a:t>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r>
              <a:rPr lang="ru-RU" b="1" u="sng" dirty="0" smtClean="0">
                <a:effectLst/>
                <a:latin typeface="Times New Roman"/>
                <a:ea typeface="Times New Roman"/>
              </a:rPr>
              <a:t>Продолжительность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u="sng" dirty="0" smtClean="0">
                <a:latin typeface="Times New Roman"/>
                <a:ea typeface="Times New Roman"/>
              </a:rPr>
              <a:t>краткосрочный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dirty="0" smtClean="0">
                <a:effectLst/>
                <a:latin typeface="Times New Roman"/>
                <a:ea typeface="Times New Roman"/>
              </a:rPr>
              <a:t>(</a:t>
            </a:r>
            <a:r>
              <a:rPr lang="ru-RU" dirty="0" smtClean="0">
                <a:latin typeface="Times New Roman"/>
                <a:ea typeface="Times New Roman"/>
              </a:rPr>
              <a:t>3-я неделя апреля)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5123" name="Picture 3" descr="C:\Users\1\Desktop\фон презентаций\2012-11-19\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856" y="3354491"/>
            <a:ext cx="3397101" cy="348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72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-26348"/>
            <a:ext cx="9255126" cy="694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02940" y="620688"/>
            <a:ext cx="8229600" cy="1152128"/>
          </a:xfrm>
        </p:spPr>
        <p:txBody>
          <a:bodyPr>
            <a:normAutofit/>
          </a:bodyPr>
          <a:lstStyle/>
          <a:p>
            <a:pPr marL="342900" lvl="0">
              <a:spcBef>
                <a:spcPct val="20000"/>
              </a:spcBef>
            </a:pPr>
            <a:r>
              <a:rPr lang="ru-RU" sz="3200" b="1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Актуальность проекта</a:t>
            </a:r>
            <a:r>
              <a:rPr lang="ru-RU" sz="3200" b="1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3200" b="1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6192688" cy="5576610"/>
          </a:xfrm>
        </p:spPr>
        <p:txBody>
          <a:bodyPr>
            <a:normAutofit/>
          </a:bodyPr>
          <a:lstStyle/>
          <a:p>
            <a:pPr indent="0" algn="just">
              <a:buNone/>
            </a:pPr>
            <a:r>
              <a:rPr lang="ru-RU" dirty="0"/>
              <a:t> </a:t>
            </a:r>
            <a:r>
              <a:rPr lang="ru-RU" sz="2400" dirty="0"/>
              <a:t>Поступление в школу – серьёзный этап в жизни каждого ребёнка. И не секрет, что многие дети испытывают трудности в период адаптации к школе, новому распорядку дня, коллективу, учителю. Ребёнок открывает для себя совершенно новый мир</a:t>
            </a:r>
            <a:r>
              <a:rPr lang="ru-RU" sz="2400" dirty="0" smtClean="0"/>
              <a:t>.</a:t>
            </a:r>
          </a:p>
          <a:p>
            <a:pPr indent="0" algn="just">
              <a:buNone/>
            </a:pPr>
            <a:r>
              <a:rPr lang="ru-RU" sz="2400" dirty="0" smtClean="0"/>
              <a:t>Учитывая </a:t>
            </a:r>
            <a:r>
              <a:rPr lang="ru-RU" sz="2400" dirty="0"/>
              <a:t>то, что в последнее время в практике дошкольного образования отдаётся предпочтение методу проектов, подготовка детей к школе на основе данного метода представляется наиболее эффективной.</a:t>
            </a:r>
          </a:p>
          <a:p>
            <a:pPr indent="0" algn="just">
              <a:spcAft>
                <a:spcPts val="0"/>
              </a:spcAft>
              <a:buNone/>
            </a:pP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6148" name="Picture 4" descr="C:\Users\1\Desktop\фон презентаций\2012-11-19\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693" y="4149080"/>
            <a:ext cx="2506545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39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03" y="0"/>
            <a:ext cx="9255126" cy="694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28600" y="259904"/>
            <a:ext cx="8507288" cy="2737048"/>
          </a:xfrm>
        </p:spPr>
        <p:txBody>
          <a:bodyPr/>
          <a:lstStyle/>
          <a:p>
            <a:r>
              <a:rPr lang="ru-RU" i="1" dirty="0" smtClean="0"/>
              <a:t>Ожидаемый результат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267810"/>
            <a:ext cx="6808848" cy="3129211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dirty="0" smtClean="0"/>
              <a:t>формирование </a:t>
            </a:r>
            <a:r>
              <a:rPr lang="ru-RU" sz="2800" dirty="0"/>
              <a:t>у детей мотивационной готовности к школе; повышение родительской компетентности в вопросах пред школьной подготовки, благоприятное течение адаптационного школьного </a:t>
            </a:r>
            <a:r>
              <a:rPr lang="ru-RU" sz="2800" dirty="0" smtClean="0"/>
              <a:t>периода</a:t>
            </a:r>
            <a:endParaRPr lang="ru-RU" sz="2800" dirty="0">
              <a:ea typeface="Calibri"/>
              <a:cs typeface="Times New Roman"/>
            </a:endParaRPr>
          </a:p>
          <a:p>
            <a:endParaRPr lang="ru-RU" sz="3500" dirty="0"/>
          </a:p>
        </p:txBody>
      </p:sp>
      <p:pic>
        <p:nvPicPr>
          <p:cNvPr id="8195" name="Picture 3" descr="C:\Users\1\Desktop\фон презентаций\2012-11-19\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360" y="1957370"/>
            <a:ext cx="1953445" cy="375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64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5726"/>
            <a:ext cx="9255126" cy="694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868958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ru-RU" b="1" dirty="0"/>
              <a:t>Этапы работы над </a:t>
            </a:r>
            <a:r>
              <a:rPr lang="ru-RU" b="1" dirty="0" smtClean="0"/>
              <a:t>проектом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53419"/>
            <a:ext cx="8229600" cy="5040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u="sng" dirty="0" smtClean="0">
                <a:solidFill>
                  <a:srgbClr val="FF0000"/>
                </a:solidFill>
              </a:rPr>
              <a:t>Первый </a:t>
            </a:r>
            <a:r>
              <a:rPr lang="ru-RU" sz="2800" u="sng" dirty="0">
                <a:solidFill>
                  <a:srgbClr val="FF0000"/>
                </a:solidFill>
              </a:rPr>
              <a:t>этап – организационный.</a:t>
            </a:r>
          </a:p>
          <a:p>
            <a:r>
              <a:rPr lang="ru-RU" sz="2800" dirty="0"/>
              <a:t>Подготовить в группе необходимый материал для познавательной и продуктивной деятельности (разработка конспектов в непосредственно образовательной деятельности, бесед, консультаций для родителей, изготовление настольно-печатных игр). Создание предметно-развивающей среды школьной тематики.</a:t>
            </a:r>
          </a:p>
          <a:p>
            <a:r>
              <a:rPr lang="ru-RU" sz="2800" dirty="0"/>
              <a:t>Подготовить домашнее задание для родителей, собрать необходимую информацию и оформить её.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endParaRPr lang="ru-RU" sz="2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4938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19" y="-113897"/>
            <a:ext cx="9255126" cy="694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216024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8640960" cy="5589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u="sng" dirty="0">
                <a:solidFill>
                  <a:srgbClr val="FF0000"/>
                </a:solidFill>
              </a:rPr>
              <a:t>Второй этап – практический </a:t>
            </a:r>
            <a:endParaRPr lang="ru-RU" dirty="0"/>
          </a:p>
          <a:p>
            <a:pPr marL="0" indent="0">
              <a:buNone/>
            </a:pPr>
            <a:r>
              <a:rPr lang="ru-RU" b="1" dirty="0" smtClean="0"/>
              <a:t> </a:t>
            </a:r>
            <a:r>
              <a:rPr lang="ru-RU" b="1" dirty="0"/>
              <a:t>Реализация </a:t>
            </a:r>
            <a:r>
              <a:rPr lang="ru-RU" b="1" dirty="0" smtClean="0"/>
              <a:t>проекта</a:t>
            </a:r>
          </a:p>
          <a:p>
            <a:pPr marL="0" indent="0">
              <a:buNone/>
            </a:pPr>
            <a:r>
              <a:rPr lang="ru-RU" sz="2400" dirty="0"/>
              <a:t>Образовательная деятельность в процессе организации различных видов детской </a:t>
            </a:r>
            <a:r>
              <a:rPr lang="ru-RU" sz="2400" dirty="0" smtClean="0"/>
              <a:t>деятельности</a:t>
            </a:r>
          </a:p>
          <a:p>
            <a:pPr marL="0" indent="0">
              <a:buNone/>
            </a:pPr>
            <a:r>
              <a:rPr lang="ru-RU" sz="2400" b="1" dirty="0"/>
              <a:t>Коммуникация.</a:t>
            </a:r>
            <a:r>
              <a:rPr lang="ru-RU" sz="2400" dirty="0"/>
              <a:t> «Лесная школа» М.А. Панфилова Чтение произведения и беседа по </a:t>
            </a:r>
            <a:r>
              <a:rPr lang="ru-RU" sz="2400" dirty="0" smtClean="0"/>
              <a:t>нему</a:t>
            </a:r>
          </a:p>
          <a:p>
            <a:pPr marL="0" indent="0">
              <a:buNone/>
            </a:pPr>
            <a:r>
              <a:rPr lang="ru-RU" sz="2400" b="1" dirty="0" smtClean="0"/>
              <a:t>Художественное </a:t>
            </a:r>
            <a:r>
              <a:rPr lang="ru-RU" sz="2400" b="1" dirty="0"/>
              <a:t>творчество. Рисование</a:t>
            </a:r>
            <a:r>
              <a:rPr lang="ru-RU" sz="2400" dirty="0"/>
              <a:t>. «1,2,3,4,5-я умею считать</a:t>
            </a:r>
            <a:r>
              <a:rPr lang="ru-RU" sz="2400" dirty="0" smtClean="0"/>
              <a:t>»</a:t>
            </a:r>
          </a:p>
          <a:p>
            <a:pPr marL="0" indent="0">
              <a:buNone/>
            </a:pPr>
            <a:r>
              <a:rPr lang="ru-RU" sz="2400" b="1" dirty="0"/>
              <a:t>Рисование и оформление выставки детских рисунков</a:t>
            </a:r>
            <a:r>
              <a:rPr lang="ru-RU" sz="2400" dirty="0"/>
              <a:t> </a:t>
            </a:r>
            <a:endParaRPr lang="ru-RU" sz="2400" b="1" dirty="0"/>
          </a:p>
          <a:p>
            <a:pPr marL="0" indent="0">
              <a:buNone/>
            </a:pPr>
            <a:r>
              <a:rPr lang="ru-RU" sz="2400" dirty="0" smtClean="0"/>
              <a:t> </a:t>
            </a:r>
            <a:r>
              <a:rPr lang="ru-RU" sz="2400" dirty="0"/>
              <a:t>«Что тебе понравилось в школе</a:t>
            </a:r>
            <a:r>
              <a:rPr lang="ru-RU" sz="2400" dirty="0" smtClean="0"/>
              <a:t>»</a:t>
            </a:r>
          </a:p>
          <a:p>
            <a:pPr marL="0" indent="0">
              <a:buNone/>
            </a:pPr>
            <a:r>
              <a:rPr lang="ru-RU" sz="2400" b="1" dirty="0"/>
              <a:t>Познание ФЦКМ</a:t>
            </a:r>
            <a:r>
              <a:rPr lang="ru-RU" sz="2400" dirty="0"/>
              <a:t>. Рассматривание картин, отражающих школьную </a:t>
            </a:r>
            <a:r>
              <a:rPr lang="ru-RU" sz="2400" dirty="0" smtClean="0"/>
              <a:t>жизнь.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65967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0" y="188640"/>
            <a:ext cx="9255126" cy="694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93338"/>
            <a:ext cx="7704856" cy="2647630"/>
          </a:xfrm>
        </p:spPr>
        <p:txBody>
          <a:bodyPr>
            <a:normAutofit/>
          </a:bodyPr>
          <a:lstStyle/>
          <a:p>
            <a:r>
              <a:rPr lang="ru-RU" sz="2800" b="1" dirty="0"/>
              <a:t>Художественное творчество. Лепка.</a:t>
            </a:r>
            <a:r>
              <a:rPr lang="ru-RU" sz="2800" dirty="0"/>
              <a:t> «Алфавит»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14" y="2522841"/>
            <a:ext cx="5917249" cy="4437937"/>
          </a:xfrm>
        </p:spPr>
      </p:pic>
    </p:spTree>
    <p:extLst>
      <p:ext uri="{BB962C8B-B14F-4D97-AF65-F5344CB8AC3E}">
        <p14:creationId xmlns:p14="http://schemas.microsoft.com/office/powerpoint/2010/main" val="146634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4366"/>
            <a:ext cx="9255126" cy="694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0735" y="1577317"/>
            <a:ext cx="8229600" cy="648072"/>
          </a:xfrm>
        </p:spPr>
        <p:txBody>
          <a:bodyPr>
            <a:noAutofit/>
          </a:bodyPr>
          <a:lstStyle/>
          <a:p>
            <a:pPr lvl="0">
              <a:lnSpc>
                <a:spcPct val="115000"/>
              </a:lnSpc>
              <a:spcBef>
                <a:spcPct val="20000"/>
              </a:spcBef>
            </a:pPr>
            <a:r>
              <a:rPr lang="ru-RU" sz="2800" dirty="0"/>
              <a:t>Образовательная деятельность, осуществляемая в ходе режимных моментов</a:t>
            </a:r>
            <a:r>
              <a:rPr lang="ru-RU" sz="28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ru-RU" sz="28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225389"/>
            <a:ext cx="8507288" cy="44439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Беседа</a:t>
            </a:r>
            <a:r>
              <a:rPr lang="ru-RU" sz="2400" dirty="0" smtClean="0"/>
              <a:t> </a:t>
            </a:r>
            <a:r>
              <a:rPr lang="ru-RU" sz="2400" dirty="0"/>
              <a:t>«Будьте добры»</a:t>
            </a:r>
          </a:p>
          <a:p>
            <a:pPr marL="0" indent="0">
              <a:buNone/>
            </a:pPr>
            <a:r>
              <a:rPr lang="ru-RU" sz="2400" dirty="0"/>
              <a:t>(вежливые слова в жизни будущего школьника</a:t>
            </a:r>
            <a:r>
              <a:rPr lang="ru-RU" sz="2400" dirty="0" smtClean="0"/>
              <a:t>)</a:t>
            </a:r>
          </a:p>
          <a:p>
            <a:pPr marL="0" indent="0">
              <a:buNone/>
            </a:pPr>
            <a:r>
              <a:rPr lang="ru-RU" sz="2400" b="1" dirty="0" smtClean="0"/>
              <a:t>Беседа</a:t>
            </a:r>
            <a:r>
              <a:rPr lang="ru-RU" sz="2400" dirty="0" smtClean="0"/>
              <a:t> </a:t>
            </a:r>
            <a:r>
              <a:rPr lang="ru-RU" sz="2400" dirty="0"/>
              <a:t>с детьми «Чем школа отличается от детского сада».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b="1" dirty="0"/>
              <a:t>Беседа </a:t>
            </a:r>
            <a:r>
              <a:rPr lang="ru-RU" sz="2400" dirty="0" smtClean="0"/>
              <a:t>«Что </a:t>
            </a:r>
            <a:r>
              <a:rPr lang="ru-RU" sz="2400" dirty="0"/>
              <a:t>мы знаем о школе, для чего нужно учиться</a:t>
            </a:r>
            <a:r>
              <a:rPr lang="ru-RU" sz="2400" dirty="0" smtClean="0"/>
              <a:t>»</a:t>
            </a:r>
          </a:p>
          <a:p>
            <a:pPr marL="0" indent="0">
              <a:buNone/>
            </a:pPr>
            <a:r>
              <a:rPr lang="ru-RU" sz="2400" b="1" dirty="0"/>
              <a:t>Рассматривание школьных </a:t>
            </a:r>
            <a:r>
              <a:rPr lang="ru-RU" sz="2400" b="1" dirty="0" smtClean="0"/>
              <a:t>принадлежностей</a:t>
            </a:r>
          </a:p>
          <a:p>
            <a:pPr marL="0" indent="0">
              <a:buNone/>
            </a:pPr>
            <a:r>
              <a:rPr lang="ru-RU" sz="2400" b="1" dirty="0"/>
              <a:t>Игра </a:t>
            </a:r>
            <a:r>
              <a:rPr lang="ru-RU" sz="2400" dirty="0"/>
              <a:t>«Что лишнее? » (школьные принадлежности и другие предметы</a:t>
            </a:r>
            <a:r>
              <a:rPr lang="ru-RU" sz="2400" dirty="0" smtClean="0"/>
              <a:t>)</a:t>
            </a:r>
          </a:p>
          <a:p>
            <a:pPr marL="0" indent="0">
              <a:buNone/>
            </a:pPr>
            <a:r>
              <a:rPr lang="ru-RU" sz="2400" b="1" dirty="0"/>
              <a:t>Беседа</a:t>
            </a:r>
            <a:r>
              <a:rPr lang="ru-RU" sz="2400" dirty="0"/>
              <a:t> «Мы будущие школьники»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0570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85726"/>
            <a:ext cx="9255126" cy="694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1368152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Аппликация из </a:t>
            </a:r>
            <a:r>
              <a:rPr lang="ru-RU" sz="3100" dirty="0" err="1"/>
              <a:t>разнофактурной</a:t>
            </a:r>
            <a:r>
              <a:rPr lang="ru-RU" sz="3100" dirty="0"/>
              <a:t> ткани «Цифры» </a:t>
            </a:r>
            <a:r>
              <a:rPr lang="ru-RU" sz="3100" dirty="0" smtClean="0"/>
              <a:t>-совместная </a:t>
            </a:r>
            <a:r>
              <a:rPr lang="ru-RU" sz="3100" dirty="0"/>
              <a:t>с педагогом деятельность</a:t>
            </a:r>
            <a:r>
              <a:rPr lang="ru-RU" dirty="0"/>
              <a:t>.</a:t>
            </a:r>
            <a:br>
              <a:rPr lang="ru-RU" dirty="0"/>
            </a:br>
            <a:endParaRPr lang="ru-RU" b="1" dirty="0">
              <a:solidFill>
                <a:schemeClr val="tx2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43" y="1963611"/>
            <a:ext cx="4416490" cy="3312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800" y="2980028"/>
            <a:ext cx="4716016" cy="35370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4081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Чтение художественной литературы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60000">
            <a:off x="547993" y="2330019"/>
            <a:ext cx="4038600" cy="30289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0000">
            <a:off x="4394814" y="2368958"/>
            <a:ext cx="4038600" cy="30289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78976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Игра «Собери портфель»</a:t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80000">
            <a:off x="440529" y="2061446"/>
            <a:ext cx="4427496" cy="33206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0000">
            <a:off x="4159288" y="2040581"/>
            <a:ext cx="4483137" cy="33623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605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-1036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Ручной труд. Закладка для книги</a:t>
            </a:r>
            <a:endParaRPr lang="ru-RU" sz="28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480000">
            <a:off x="679817" y="1348499"/>
            <a:ext cx="4485529" cy="33641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0000">
            <a:off x="3763247" y="2697025"/>
            <a:ext cx="4749563" cy="35621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27081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84784"/>
            <a:ext cx="7955161" cy="4824536"/>
          </a:xfrm>
        </p:spPr>
        <p:txBody>
          <a:bodyPr>
            <a:normAutofit/>
          </a:bodyPr>
          <a:lstStyle/>
          <a:p>
            <a:r>
              <a:rPr lang="ru-RU" sz="2000" u="sng" cap="none" dirty="0" smtClean="0"/>
              <a:t>рассматривание иллюстративных книг о школе н. Носов «</a:t>
            </a:r>
            <a:r>
              <a:rPr lang="ru-RU" sz="2000" u="sng" cap="none" dirty="0"/>
              <a:t>В</a:t>
            </a:r>
            <a:r>
              <a:rPr lang="ru-RU" sz="2000" u="sng" cap="none" dirty="0" smtClean="0"/>
              <a:t>итя </a:t>
            </a:r>
            <a:r>
              <a:rPr lang="ru-RU" sz="2000" u="sng" cap="none" dirty="0"/>
              <a:t>М</a:t>
            </a:r>
            <a:r>
              <a:rPr lang="ru-RU" sz="2000" u="sng" cap="none" dirty="0" smtClean="0"/>
              <a:t>алеев в школе и дома», «Веселая школа. Школьные годы</a:t>
            </a:r>
            <a:br>
              <a:rPr lang="ru-RU" sz="2000" u="sng" cap="none" dirty="0" smtClean="0"/>
            </a:br>
            <a:r>
              <a:rPr lang="ru-RU" sz="2000" u="sng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просмотр мультфильма «козленок, который умел считать до 10»</a:t>
            </a:r>
            <a:br>
              <a:rPr lang="ru-RU" sz="2000" u="sng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u="sng" cap="none" dirty="0" smtClean="0"/>
              <a:t>просмотр мультфильма «остров ошибок»</a:t>
            </a:r>
            <a:br>
              <a:rPr lang="ru-RU" sz="2000" u="sng" cap="none" dirty="0" smtClean="0"/>
            </a:br>
            <a:r>
              <a:rPr lang="ru-RU" sz="2000" u="sng" cap="none" dirty="0" smtClean="0"/>
              <a:t>конструирование «моя школа»</a:t>
            </a:r>
            <a:br>
              <a:rPr lang="ru-RU" sz="2000" u="sng" cap="none" dirty="0" smtClean="0"/>
            </a:br>
            <a:r>
              <a:rPr lang="ru-RU" sz="2000" u="sng" cap="none" dirty="0" smtClean="0"/>
              <a:t>сюжетно – ролевая игра «детский сад»</a:t>
            </a:r>
            <a:br>
              <a:rPr lang="ru-RU" sz="2000" u="sng" cap="none" dirty="0" smtClean="0"/>
            </a:br>
            <a:r>
              <a:rPr lang="ru-RU" sz="2000" u="sng" cap="none" dirty="0" smtClean="0"/>
              <a:t>сюжетно – ролевая игра «школа»</a:t>
            </a:r>
            <a:br>
              <a:rPr lang="ru-RU" sz="2000" u="sng" cap="none" dirty="0" smtClean="0"/>
            </a:br>
            <a:r>
              <a:rPr lang="ru-RU" sz="2000" u="sng" cap="none" dirty="0" smtClean="0"/>
              <a:t>просмотр мультфильма</a:t>
            </a:r>
            <a:r>
              <a:rPr lang="ru-RU" sz="2000" u="sng" cap="none" dirty="0"/>
              <a:t> </a:t>
            </a:r>
            <a:r>
              <a:rPr lang="ru-RU" sz="2000" u="sng" cap="none" dirty="0" smtClean="0"/>
              <a:t>«наш друг пиши-читай»</a:t>
            </a:r>
            <a:br>
              <a:rPr lang="ru-RU" sz="2000" u="sng" cap="none" dirty="0" smtClean="0"/>
            </a:br>
            <a:r>
              <a:rPr lang="ru-RU" sz="2000" u="sng" cap="none" dirty="0" smtClean="0"/>
              <a:t>дидактические и настольно – печатные игры школьной тематики:</a:t>
            </a:r>
            <a:br>
              <a:rPr lang="ru-RU" sz="2000" u="sng" cap="none" dirty="0" smtClean="0"/>
            </a:br>
            <a:r>
              <a:rPr lang="ru-RU" sz="2000" u="sng" cap="none" dirty="0" smtClean="0"/>
              <a:t>- «слоговые домики»</a:t>
            </a:r>
            <a:br>
              <a:rPr lang="ru-RU" sz="2000" u="sng" cap="none" dirty="0" smtClean="0"/>
            </a:br>
            <a:r>
              <a:rPr lang="ru-RU" sz="2000" u="sng" cap="none" dirty="0" smtClean="0"/>
              <a:t>- «числовые домики»</a:t>
            </a:r>
            <a:br>
              <a:rPr lang="ru-RU" sz="2000" u="sng" cap="none" dirty="0" smtClean="0"/>
            </a:br>
            <a:r>
              <a:rPr lang="ru-RU" sz="2000" u="sng" cap="none" dirty="0" smtClean="0"/>
              <a:t>- «логический поезд»</a:t>
            </a:r>
            <a:br>
              <a:rPr lang="ru-RU" sz="2000" u="sng" cap="none" dirty="0" smtClean="0"/>
            </a:br>
            <a:r>
              <a:rPr lang="ru-RU" sz="2000" u="sng" cap="none" dirty="0" smtClean="0"/>
              <a:t>- «лёгкий счет» и т.д. </a:t>
            </a:r>
            <a:br>
              <a:rPr lang="ru-RU" sz="2000" u="sng" cap="none" dirty="0" smtClean="0"/>
            </a:br>
            <a:endParaRPr lang="ru-RU" sz="2000" b="0" u="sng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692696"/>
            <a:ext cx="7667129" cy="576063"/>
          </a:xfrm>
        </p:spPr>
        <p:txBody>
          <a:bodyPr/>
          <a:lstStyle/>
          <a:p>
            <a:r>
              <a:rPr lang="ru-RU" sz="2800" dirty="0">
                <a:solidFill>
                  <a:schemeClr val="tx1"/>
                </a:solidFill>
              </a:rPr>
              <a:t>Самостоятельная деятельность детей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30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24744"/>
            <a:ext cx="7200800" cy="5184576"/>
          </a:xfrm>
        </p:spPr>
        <p:txBody>
          <a:bodyPr>
            <a:normAutofit fontScale="90000"/>
          </a:bodyPr>
          <a:lstStyle/>
          <a:p>
            <a:r>
              <a:rPr lang="ru-RU" sz="1800" u="sng" dirty="0"/>
              <a:t>Выставка творческих рисунков детей «Мой любимый детский сад» Создание альбома совместно с </a:t>
            </a:r>
            <a:r>
              <a:rPr lang="ru-RU" sz="1800" u="sng" dirty="0" smtClean="0"/>
              <a:t>родителями</a:t>
            </a:r>
            <a:r>
              <a:rPr lang="ru-RU" sz="1800" u="sng" dirty="0"/>
              <a:t/>
            </a:r>
            <a:br>
              <a:rPr lang="ru-RU" sz="1800" u="sng" dirty="0"/>
            </a:br>
            <a:r>
              <a:rPr lang="ru-RU" sz="1800" u="sng" dirty="0"/>
              <a:t> </a:t>
            </a:r>
            <a:br>
              <a:rPr lang="ru-RU" sz="1800" u="sng" dirty="0"/>
            </a:br>
            <a:r>
              <a:rPr lang="ru-RU" sz="1800" u="sng" dirty="0"/>
              <a:t>Помощь родителей в подборе мультфильмов и настольных игр о </a:t>
            </a:r>
            <a:r>
              <a:rPr lang="ru-RU" sz="1800" u="sng" dirty="0" smtClean="0"/>
              <a:t>школе</a:t>
            </a:r>
            <a:br>
              <a:rPr lang="ru-RU" sz="1800" u="sng" dirty="0" smtClean="0"/>
            </a:br>
            <a:r>
              <a:rPr lang="ru-RU" sz="1800" u="sng" dirty="0" smtClean="0"/>
              <a:t/>
            </a:r>
            <a:br>
              <a:rPr lang="ru-RU" sz="1800" u="sng" dirty="0" smtClean="0"/>
            </a:br>
            <a:r>
              <a:rPr lang="ru-RU" sz="1800" u="sng" dirty="0"/>
              <a:t>Совместная с родителями фотовыставка </a:t>
            </a:r>
            <a:br>
              <a:rPr lang="ru-RU" sz="1800" u="sng" dirty="0"/>
            </a:br>
            <a:r>
              <a:rPr lang="ru-RU" sz="1800" u="sng" dirty="0"/>
              <a:t>«Мы тоже были школьниками»</a:t>
            </a:r>
            <a:br>
              <a:rPr lang="ru-RU" sz="1800" u="sng" dirty="0"/>
            </a:br>
            <a:r>
              <a:rPr lang="ru-RU" sz="1800" u="sng" dirty="0"/>
              <a:t> </a:t>
            </a:r>
            <a:br>
              <a:rPr lang="ru-RU" sz="1800" u="sng" dirty="0"/>
            </a:br>
            <a:r>
              <a:rPr lang="ru-RU" sz="1800" u="sng" dirty="0"/>
              <a:t>Совместное с детьми чтение книг о школе </a:t>
            </a:r>
            <a:r>
              <a:rPr lang="ru-RU" sz="1800" u="sng" dirty="0" smtClean="0"/>
              <a:t>дома</a:t>
            </a:r>
            <a:br>
              <a:rPr lang="ru-RU" sz="1800" u="sng" dirty="0" smtClean="0"/>
            </a:br>
            <a:r>
              <a:rPr lang="ru-RU" sz="1800" u="sng" dirty="0"/>
              <a:t/>
            </a:r>
            <a:br>
              <a:rPr lang="ru-RU" sz="1800" u="sng" dirty="0"/>
            </a:br>
            <a:r>
              <a:rPr lang="ru-RU" sz="1800" u="sng" dirty="0"/>
              <a:t> Оформление папки – передвижки для родителей</a:t>
            </a:r>
            <a:br>
              <a:rPr lang="ru-RU" sz="1800" u="sng" dirty="0"/>
            </a:br>
            <a:r>
              <a:rPr lang="ru-RU" sz="1800" u="sng" dirty="0"/>
              <a:t>«Какие стороны готовности к школе особенно </a:t>
            </a:r>
            <a:r>
              <a:rPr lang="ru-RU" sz="1800" u="sng" dirty="0" smtClean="0"/>
              <a:t>важны</a:t>
            </a:r>
            <a:br>
              <a:rPr lang="ru-RU" sz="1800" u="sng" dirty="0" smtClean="0"/>
            </a:br>
            <a:r>
              <a:rPr lang="ru-RU" sz="1800" u="sng" dirty="0"/>
              <a:t/>
            </a:r>
            <a:br>
              <a:rPr lang="ru-RU" sz="1800" u="sng" dirty="0"/>
            </a:br>
            <a:r>
              <a:rPr lang="ru-RU" sz="1800" u="sng" dirty="0"/>
              <a:t> Подготовка консультации для родителей</a:t>
            </a:r>
            <a:br>
              <a:rPr lang="ru-RU" sz="1800" u="sng" dirty="0"/>
            </a:br>
            <a:r>
              <a:rPr lang="ru-RU" sz="1800" u="sng" dirty="0"/>
              <a:t> «Подготовка детей к школе</a:t>
            </a:r>
            <a:r>
              <a:rPr lang="ru-RU" sz="1800" u="sng" dirty="0" smtClean="0"/>
              <a:t>»</a:t>
            </a:r>
            <a:br>
              <a:rPr lang="ru-RU" sz="1800" u="sng" dirty="0" smtClean="0"/>
            </a:br>
            <a:r>
              <a:rPr lang="ru-RU" sz="1800" u="sng" dirty="0" smtClean="0"/>
              <a:t>«</a:t>
            </a:r>
            <a:r>
              <a:rPr lang="ru-RU" sz="1800" u="sng" dirty="0"/>
              <a:t>Советы для родителей, дети которых готовятся к </a:t>
            </a:r>
            <a:r>
              <a:rPr lang="ru-RU" sz="1800" u="sng" dirty="0" smtClean="0"/>
              <a:t>школе</a:t>
            </a:r>
            <a:r>
              <a:rPr lang="ru-RU" sz="1800" u="sng" dirty="0"/>
              <a:t/>
            </a:r>
            <a:br>
              <a:rPr lang="ru-RU" sz="1800" u="sng" dirty="0"/>
            </a:br>
            <a:r>
              <a:rPr lang="ru-RU" sz="1800" u="sng" dirty="0"/>
              <a:t> </a:t>
            </a:r>
            <a:br>
              <a:rPr lang="ru-RU" sz="1800" u="sng" dirty="0"/>
            </a:br>
            <a:r>
              <a:rPr lang="ru-RU" sz="1800" u="sng" dirty="0"/>
              <a:t>Анкетирование  для родителей «Как вы готовите ребенка к школе</a:t>
            </a:r>
            <a:br>
              <a:rPr lang="ru-RU" sz="1800" u="sng" dirty="0"/>
            </a:br>
            <a:endParaRPr lang="ru-RU" sz="1800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9592" y="404664"/>
            <a:ext cx="7595121" cy="576063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Взаимодействие с родителями</a:t>
            </a:r>
          </a:p>
        </p:txBody>
      </p:sp>
    </p:spTree>
    <p:extLst>
      <p:ext uri="{BB962C8B-B14F-4D97-AF65-F5344CB8AC3E}">
        <p14:creationId xmlns:p14="http://schemas.microsoft.com/office/powerpoint/2010/main" val="110303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Третий этап – </a:t>
            </a:r>
            <a:r>
              <a:rPr lang="ru-RU" dirty="0" smtClean="0">
                <a:solidFill>
                  <a:srgbClr val="FF0000"/>
                </a:solidFill>
              </a:rPr>
              <a:t>обобщающий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29603" y="1066364"/>
            <a:ext cx="8229600" cy="452596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2400" dirty="0"/>
              <a:t>Презентация проекта.</a:t>
            </a:r>
          </a:p>
          <a:p>
            <a:r>
              <a:rPr lang="ru-RU" sz="2400" dirty="0"/>
              <a:t>Выставка творческих рисунков детей «Мой любимый детский сад». Создание альбома совместно с родителями.</a:t>
            </a:r>
          </a:p>
          <a:p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68339">
            <a:off x="5193628" y="2580901"/>
            <a:ext cx="3203848" cy="23631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44420">
            <a:off x="3591123" y="3820974"/>
            <a:ext cx="3545930" cy="265944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94245">
            <a:off x="656689" y="3191280"/>
            <a:ext cx="3941347" cy="29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71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688104" cy="2171700"/>
          </a:xfrm>
        </p:spPr>
        <p:txBody>
          <a:bodyPr>
            <a:noAutofit/>
          </a:bodyPr>
          <a:lstStyle/>
          <a:p>
            <a:r>
              <a:rPr lang="ru-RU" sz="2800" dirty="0"/>
              <a:t>Фото - выставка «Мы тоже были школьниками».</a:t>
            </a:r>
            <a:br>
              <a:rPr lang="ru-RU" sz="2800" dirty="0"/>
            </a:br>
            <a:r>
              <a:rPr lang="ru-RU" sz="2800" dirty="0" smtClean="0"/>
              <a:t>    Оформление </a:t>
            </a:r>
            <a:r>
              <a:rPr lang="ru-RU" sz="2800" dirty="0"/>
              <a:t>выставки рисунков «Скоро в школу».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">
            <a:off x="231808" y="2116349"/>
            <a:ext cx="4414801" cy="3311101"/>
          </a:xfrm>
        </p:spPr>
      </p:pic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029">
            <a:off x="4368647" y="2077490"/>
            <a:ext cx="4518421" cy="3388816"/>
          </a:xfrm>
        </p:spPr>
      </p:pic>
    </p:spTree>
    <p:extLst>
      <p:ext uri="{BB962C8B-B14F-4D97-AF65-F5344CB8AC3E}">
        <p14:creationId xmlns:p14="http://schemas.microsoft.com/office/powerpoint/2010/main" val="98423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011" y="1442361"/>
            <a:ext cx="5163978" cy="476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2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338</Words>
  <Application>Microsoft Office PowerPoint</Application>
  <PresentationFormat>Экран (4:3)</PresentationFormat>
  <Paragraphs>51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Batang</vt:lpstr>
      <vt:lpstr>Arial</vt:lpstr>
      <vt:lpstr>Calibri</vt:lpstr>
      <vt:lpstr>Times New Roman</vt:lpstr>
      <vt:lpstr>Тема Office</vt:lpstr>
      <vt:lpstr>                                                                «Скоро в школу»   Цель проекта: формирование представления о школе, воспитание положительного отношения к школе у детей подготовительной группы.   </vt:lpstr>
      <vt:lpstr>Задачи проекта</vt:lpstr>
      <vt:lpstr>Презентация PowerPoint</vt:lpstr>
      <vt:lpstr>Актуальность проекта </vt:lpstr>
      <vt:lpstr>Ожидаемый результат</vt:lpstr>
      <vt:lpstr> Этапы работы над проектом </vt:lpstr>
      <vt:lpstr>Презентация PowerPoint</vt:lpstr>
      <vt:lpstr>Художественное творчество. Лепка. «Алфавит» </vt:lpstr>
      <vt:lpstr>Образовательная деятельность, осуществляемая в ходе режимных моментов </vt:lpstr>
      <vt:lpstr>Аппликация из разнофактурной ткани «Цифры» -совместная с педагогом деятельность. </vt:lpstr>
      <vt:lpstr>Чтение художественной литературы </vt:lpstr>
      <vt:lpstr>Игра «Собери портфель» </vt:lpstr>
      <vt:lpstr>Ручной труд. Закладка для книги</vt:lpstr>
      <vt:lpstr>рассматривание иллюстративных книг о школе н. Носов «Витя Малеев в школе и дома», «Веселая школа. Школьные годы  просмотр мультфильма «козленок, который умел считать до 10» просмотр мультфильма «остров ошибок» конструирование «моя школа» сюжетно – ролевая игра «детский сад» сюжетно – ролевая игра «школа» просмотр мультфильма «наш друг пиши-читай» дидактические и настольно – печатные игры школьной тематики: - «слоговые домики» - «числовые домики» - «логический поезд» - «лёгкий счет» и т.д.  </vt:lpstr>
      <vt:lpstr>Выставка творческих рисунков детей «Мой любимый детский сад» Создание альбома совместно с родителями   Помощь родителей в подборе мультфильмов и настольных игр о школе  Совместная с родителями фотовыставка  «Мы тоже были школьниками»   Совместное с детьми чтение книг о школе дома   Оформление папки – передвижки для родителей «Какие стороны готовности к школе особенно важны   Подготовка консультации для родителей  «Подготовка детей к школе» «Советы для родителей, дети которых готовятся к школе   Анкетирование  для родителей «Как вы готовите ребенка к школе </vt:lpstr>
      <vt:lpstr>Третий этап – обобщающий </vt:lpstr>
      <vt:lpstr>Фото - выставка «Мы тоже были школьниками».     Оформление выставки рисунков «Скоро в школу». </vt:lpstr>
      <vt:lpstr>Спасибо за внимание</vt:lpstr>
    </vt:vector>
  </TitlesOfParts>
  <Company>*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Эдуард</cp:lastModifiedBy>
  <cp:revision>26</cp:revision>
  <dcterms:created xsi:type="dcterms:W3CDTF">2013-01-25T00:18:25Z</dcterms:created>
  <dcterms:modified xsi:type="dcterms:W3CDTF">2016-10-19T07:26:25Z</dcterms:modified>
</cp:coreProperties>
</file>